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1" r:id="rId2"/>
    <p:sldId id="271" r:id="rId3"/>
    <p:sldId id="309" r:id="rId4"/>
    <p:sldId id="273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10" r:id="rId17"/>
    <p:sldId id="286" r:id="rId1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2B3"/>
    <a:srgbClr val="404040"/>
    <a:srgbClr val="2D8978"/>
    <a:srgbClr val="3E4E5C"/>
    <a:srgbClr val="546A7E"/>
    <a:srgbClr val="445670"/>
    <a:srgbClr val="3EABDB"/>
    <a:srgbClr val="2A63B4"/>
    <a:srgbClr val="48464C"/>
    <a:srgbClr val="858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8" autoAdjust="0"/>
    <p:restoredTop sz="94660" autoAdjust="0"/>
  </p:normalViewPr>
  <p:slideViewPr>
    <p:cSldViewPr>
      <p:cViewPr varScale="1">
        <p:scale>
          <a:sx n="87" d="100"/>
          <a:sy n="87" d="100"/>
        </p:scale>
        <p:origin x="122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D6EA-6424-440E-A652-BD06C2B35F32}" type="datetimeFigureOut">
              <a:rPr lang="pl-PL" smtClean="0"/>
              <a:t>25.05.2018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F72-A34E-4DAB-8A64-FCD2F9FAA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8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A3E41-054E-41BC-A3FB-A731C65AB4FE}" type="datetimeFigureOut">
              <a:rPr lang="pl-PL" smtClean="0"/>
              <a:t>25.05.2018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6C3D5-BA10-4044-961D-19D1D7464F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07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2771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obrazu slajdu 1">
            <a:extLst>
              <a:ext uri="{FF2B5EF4-FFF2-40B4-BE49-F238E27FC236}">
                <a16:creationId xmlns:a16="http://schemas.microsoft.com/office/drawing/2014/main" id="{87552F4B-F5D4-4AE3-A359-918F4222A7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ymbol zastępczy notatek 2">
            <a:extLst>
              <a:ext uri="{FF2B5EF4-FFF2-40B4-BE49-F238E27FC236}">
                <a16:creationId xmlns:a16="http://schemas.microsoft.com/office/drawing/2014/main" id="{15191210-4555-4801-8379-8B6A989F23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124" name="Symbol zastępczy numeru slajdu 3">
            <a:extLst>
              <a:ext uri="{FF2B5EF4-FFF2-40B4-BE49-F238E27FC236}">
                <a16:creationId xmlns:a16="http://schemas.microsoft.com/office/drawing/2014/main" id="{4CC569E1-E3E8-4F8A-B08E-27B305B625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75B574-1E33-41EA-A561-0289B33C0723}" type="slidenum">
              <a:rPr lang="pl-PL" altLang="pl-PL" smtClean="0"/>
              <a:pPr/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19730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grupach samorządowych , dyskusja, notatki na A4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B3511-F825-48B8-8A50-C574A75E5E1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7463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Spotkanie dialogowe jest elementem diagnozy , dlatego winno spełnić następujące cele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B3511-F825-48B8-8A50-C574A75E5E1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026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>
            <a:extLst>
              <a:ext uri="{FF2B5EF4-FFF2-40B4-BE49-F238E27FC236}">
                <a16:creationId xmlns:a16="http://schemas.microsoft.com/office/drawing/2014/main" id="{D38C490A-FDBE-445C-9427-6BF67634BF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>
            <a:extLst>
              <a:ext uri="{FF2B5EF4-FFF2-40B4-BE49-F238E27FC236}">
                <a16:creationId xmlns:a16="http://schemas.microsoft.com/office/drawing/2014/main" id="{C38F6CFF-4F43-459F-952A-F04711C204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pl-PL"/>
          </a:p>
        </p:txBody>
      </p:sp>
      <p:sp>
        <p:nvSpPr>
          <p:cNvPr id="11268" name="3 Marcador de número de diapositiva">
            <a:extLst>
              <a:ext uri="{FF2B5EF4-FFF2-40B4-BE49-F238E27FC236}">
                <a16:creationId xmlns:a16="http://schemas.microsoft.com/office/drawing/2014/main" id="{FB24C165-AE11-4E6F-97A6-B2C4D50BCE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4B4E2B-B303-4E27-AFCC-660416260C26}" type="slidenum">
              <a:rPr lang="es-UY" altLang="pl-PL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s-UY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91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FORMATKA DO PLANOWANIA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B3511-F825-48B8-8A50-C574A75E5E14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9615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59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8A1AD01A-9137-498C-816C-E5C70A55B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429000"/>
            <a:ext cx="7920880" cy="1512168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256211"/>
            <a:ext cx="7920880" cy="720080"/>
          </a:xfrm>
          <a:effectLst/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DCEA53C-AB22-48A0-A69D-C94B6878A2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C40A78-C3AA-49F5-AEA3-B45EDFC838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89B0ED-4C8E-4D4E-8F8C-AF083453A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C9502-22D7-48C0-BFFB-FA8C38CA7B8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6756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3E097D-AC14-42E2-A3AD-0D0D0846A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9CA9BE-7051-4883-BB77-85C4428A48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D148EE-32B3-47D0-B754-FDAB238874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7F298-13A3-4044-B241-A7293027336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6857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792088"/>
          </a:xfrm>
          <a:effectLst/>
        </p:spPr>
        <p:txBody>
          <a:bodyPr/>
          <a:lstStyle>
            <a:lvl1pPr>
              <a:defRPr b="0">
                <a:solidFill>
                  <a:srgbClr val="4062B3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1124744"/>
            <a:ext cx="8784654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68288" indent="-268288">
              <a:defRPr/>
            </a:lvl2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9833D434-4E0C-4B07-99CE-8B2B301EB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wysokim poziomie pewności">
            <a:extLst>
              <a:ext uri="{FF2B5EF4-FFF2-40B4-BE49-F238E27FC236}">
                <a16:creationId xmlns:a16="http://schemas.microsoft.com/office/drawing/2014/main" id="{6FF588FE-C493-450E-AE07-4795519BA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sprzęt elektroniczny, zrzut ekranu&#10;&#10;Opis wygenerowany przy wysokim poziomie pewności">
            <a:extLst>
              <a:ext uri="{FF2B5EF4-FFF2-40B4-BE49-F238E27FC236}">
                <a16:creationId xmlns:a16="http://schemas.microsoft.com/office/drawing/2014/main" id="{BAC1E49C-7DC8-41EA-AFCD-B2C5DDB99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31BC54-A1C8-451D-9FEA-31665ACEF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9C7B2BA0-A519-490D-8CBC-2341E340D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6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EC0A35C3-D6E2-48D8-B2F3-4FFD3993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7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B0AB0ADE-4E8E-45EC-AB50-B22BC400539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868" y="1124744"/>
            <a:ext cx="8713612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58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4062B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2400" b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8775" indent="-358775" algn="l" rtl="0" eaLnBrk="1" fontAlgn="base" hangingPunct="1">
        <a:spcBef>
          <a:spcPct val="20000"/>
        </a:spcBef>
        <a:spcAft>
          <a:spcPct val="0"/>
        </a:spcAft>
        <a:buClr>
          <a:srgbClr val="4062B3"/>
        </a:buClr>
        <a:buSzPct val="120000"/>
        <a:buFont typeface="Calibri" panose="020F0502020204030204" pitchFamily="34" charset="0"/>
        <a:buChar char="&gt;"/>
        <a:defRPr sz="24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23888" indent="-265113" algn="l" rtl="0" eaLnBrk="1" fontAlgn="base" hangingPunct="1">
        <a:spcBef>
          <a:spcPct val="20000"/>
        </a:spcBef>
        <a:spcAft>
          <a:spcPct val="0"/>
        </a:spcAft>
        <a:buClr>
          <a:srgbClr val="3D76C4"/>
        </a:buClr>
        <a:buSzPct val="107000"/>
        <a:buFont typeface="Calibri" panose="020F0502020204030204" pitchFamily="34" charset="0"/>
        <a:buChar char="&gt;"/>
        <a:tabLst>
          <a:tab pos="981075" algn="l"/>
        </a:tabLst>
        <a:defRPr sz="20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creativecommons.org/licenses/by-sa/4.0/" TargetMode="External"/><Relationship Id="rId4" Type="http://schemas.openxmlformats.org/officeDocument/2006/relationships/hyperlink" Target="http://centrum3.suwalki.pl/28-lipca-zapraszamy-wszystkich-na-spotkanie-integracyjno-inspirujace-iii-sektora/kolorowe-rec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5536" y="1412777"/>
            <a:ext cx="8208912" cy="3096344"/>
          </a:xfrm>
        </p:spPr>
        <p:txBody>
          <a:bodyPr/>
          <a:lstStyle/>
          <a:p>
            <a:r>
              <a:rPr lang="pl-PL" sz="2000" dirty="0">
                <a:solidFill>
                  <a:schemeClr val="bg1"/>
                </a:solidFill>
              </a:rPr>
              <a:t>Projekt realizowany pod nadzorem Ministerstwa Edukacji Narodowej</a:t>
            </a: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VULCAN kompetencji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w ŚLĄSKICH SAMORZĄDACH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725144"/>
            <a:ext cx="4176464" cy="7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r">
              <a:spcBef>
                <a:spcPct val="20000"/>
              </a:spcBef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>
            <a:extLst>
              <a:ext uri="{FF2B5EF4-FFF2-40B4-BE49-F238E27FC236}">
                <a16:creationId xmlns:a16="http://schemas.microsoft.com/office/drawing/2014/main" id="{2851EEF5-5A80-434E-BF2B-D7395AF5B1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7128792" cy="792088"/>
          </a:xfrm>
        </p:spPr>
        <p:txBody>
          <a:bodyPr/>
          <a:lstStyle/>
          <a:p>
            <a:r>
              <a:rPr lang="pl-PL" altLang="pl-PL" b="1" dirty="0"/>
              <a:t>Plany wstępne</a:t>
            </a:r>
          </a:p>
        </p:txBody>
      </p:sp>
      <p:sp>
        <p:nvSpPr>
          <p:cNvPr id="12291" name="Symbol zastępczy zawartości 2">
            <a:extLst>
              <a:ext uri="{FF2B5EF4-FFF2-40B4-BE49-F238E27FC236}">
                <a16:creationId xmlns:a16="http://schemas.microsoft.com/office/drawing/2014/main" id="{B1E77884-2E5C-4A5F-8885-F9EF7AA7E5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dirty="0">
                <a:solidFill>
                  <a:srgbClr val="002060"/>
                </a:solidFill>
              </a:rPr>
              <a:t>Analiza i określenie celów szczegółowych, specyficznych dla naszej debaty.</a:t>
            </a:r>
          </a:p>
          <a:p>
            <a:endParaRPr lang="pl-PL" altLang="pl-PL" dirty="0">
              <a:solidFill>
                <a:srgbClr val="002060"/>
              </a:solidFill>
            </a:endParaRPr>
          </a:p>
          <a:p>
            <a:r>
              <a:rPr lang="pl-PL" altLang="pl-PL" dirty="0">
                <a:solidFill>
                  <a:srgbClr val="002060"/>
                </a:solidFill>
              </a:rPr>
              <a:t>Określenie wstępnej wizji debaty: gdzie, kiedy, kto, co itd.</a:t>
            </a:r>
          </a:p>
          <a:p>
            <a:r>
              <a:rPr lang="pl-PL" altLang="pl-PL" dirty="0">
                <a:solidFill>
                  <a:srgbClr val="002060"/>
                </a:solidFill>
              </a:rPr>
              <a:t>Kogo zaprosimy na naszą debatę?</a:t>
            </a:r>
          </a:p>
          <a:p>
            <a:endParaRPr lang="pl-PL" altLang="pl-PL" dirty="0">
              <a:solidFill>
                <a:srgbClr val="002060"/>
              </a:solidFill>
            </a:endParaRPr>
          </a:p>
          <a:p>
            <a:r>
              <a:rPr lang="pl-PL" altLang="pl-PL" dirty="0">
                <a:solidFill>
                  <a:srgbClr val="002060"/>
                </a:solidFill>
              </a:rPr>
              <a:t>Czy będzie kawka/herbatka?</a:t>
            </a:r>
          </a:p>
          <a:p>
            <a:endParaRPr lang="pl-PL" altLang="pl-PL" dirty="0">
              <a:solidFill>
                <a:srgbClr val="002060"/>
              </a:solidFill>
            </a:endParaRPr>
          </a:p>
          <a:p>
            <a:r>
              <a:rPr lang="pl-PL" altLang="pl-PL" dirty="0">
                <a:solidFill>
                  <a:srgbClr val="002060"/>
                </a:solidFill>
              </a:rPr>
              <a:t>Inne pytania… np. jakie mamy obawy i jak nim zapobiec </a:t>
            </a:r>
            <a:r>
              <a:rPr lang="pl-PL" altLang="pl-PL" dirty="0">
                <a:solidFill>
                  <a:srgbClr val="002060"/>
                </a:solidFill>
                <a:sym typeface="Wingdings" panose="05000000000000000000" pitchFamily="2" charset="2"/>
              </a:rPr>
              <a:t> </a:t>
            </a:r>
            <a:endParaRPr lang="pl-PL" alt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40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>
            <a:extLst>
              <a:ext uri="{FF2B5EF4-FFF2-40B4-BE49-F238E27FC236}">
                <a16:creationId xmlns:a16="http://schemas.microsoft.com/office/drawing/2014/main" id="{39270813-FFA5-47C4-AFF9-EABA7DBBC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dirty="0"/>
              <a:t>Plany konkretne</a:t>
            </a:r>
          </a:p>
        </p:txBody>
      </p:sp>
      <p:sp>
        <p:nvSpPr>
          <p:cNvPr id="13315" name="Symbol zastępczy zawartości 2">
            <a:extLst>
              <a:ext uri="{FF2B5EF4-FFF2-40B4-BE49-F238E27FC236}">
                <a16:creationId xmlns:a16="http://schemas.microsoft.com/office/drawing/2014/main" id="{B60C1D3F-8567-4499-BC43-21747165E7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512" y="1556792"/>
            <a:ext cx="8640960" cy="3384376"/>
          </a:xfrm>
        </p:spPr>
        <p:txBody>
          <a:bodyPr/>
          <a:lstStyle/>
          <a:p>
            <a:r>
              <a:rPr lang="pl-PL" altLang="pl-PL" sz="2800" dirty="0">
                <a:solidFill>
                  <a:srgbClr val="002060"/>
                </a:solidFill>
              </a:rPr>
              <a:t>Konkretne miejsce, data, godzina.</a:t>
            </a:r>
          </a:p>
          <a:p>
            <a:r>
              <a:rPr lang="pl-PL" altLang="pl-PL" sz="2800" dirty="0">
                <a:solidFill>
                  <a:srgbClr val="002060"/>
                </a:solidFill>
              </a:rPr>
              <a:t>Jak „ustawiamy salę” – krzesła i stoły?</a:t>
            </a:r>
          </a:p>
          <a:p>
            <a:r>
              <a:rPr lang="pl-PL" altLang="pl-PL" sz="2800" dirty="0">
                <a:solidFill>
                  <a:srgbClr val="002060"/>
                </a:solidFill>
              </a:rPr>
              <a:t>Kto prowadzi? </a:t>
            </a:r>
          </a:p>
          <a:p>
            <a:r>
              <a:rPr lang="pl-PL" altLang="pl-PL" sz="2800" dirty="0">
                <a:solidFill>
                  <a:srgbClr val="002060"/>
                </a:solidFill>
              </a:rPr>
              <a:t>Kto dokumentuje i jak? </a:t>
            </a:r>
          </a:p>
          <a:p>
            <a:r>
              <a:rPr lang="pl-PL" altLang="pl-PL" sz="2800" dirty="0">
                <a:solidFill>
                  <a:srgbClr val="002060"/>
                </a:solidFill>
              </a:rPr>
              <a:t>Kto wystąpi -  zabierze głos, zaprezentuje jakiś materiał?</a:t>
            </a:r>
          </a:p>
          <a:p>
            <a:r>
              <a:rPr lang="pl-PL" altLang="pl-PL" sz="2800" dirty="0">
                <a:solidFill>
                  <a:srgbClr val="002060"/>
                </a:solidFill>
              </a:rPr>
              <a:t>Czy i jaki materiał filmowy pokażemy?</a:t>
            </a:r>
          </a:p>
          <a:p>
            <a:r>
              <a:rPr lang="pl-PL" altLang="pl-PL" sz="2800" dirty="0">
                <a:solidFill>
                  <a:srgbClr val="002060"/>
                </a:solidFill>
              </a:rPr>
              <a:t>Jakich środków technicznych potrzebujemy?</a:t>
            </a:r>
          </a:p>
        </p:txBody>
      </p:sp>
    </p:spTree>
    <p:extLst>
      <p:ext uri="{BB962C8B-B14F-4D97-AF65-F5344CB8AC3E}">
        <p14:creationId xmlns:p14="http://schemas.microsoft.com/office/powerpoint/2010/main" val="219230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>
            <a:extLst>
              <a:ext uri="{FF2B5EF4-FFF2-40B4-BE49-F238E27FC236}">
                <a16:creationId xmlns:a16="http://schemas.microsoft.com/office/drawing/2014/main" id="{0F72C097-7AC9-4693-8D9F-1CEB1753D9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dirty="0"/>
              <a:t>Plany konkretne</a:t>
            </a:r>
          </a:p>
        </p:txBody>
      </p:sp>
      <p:sp>
        <p:nvSpPr>
          <p:cNvPr id="14339" name="Symbol zastępczy zawartości 2">
            <a:extLst>
              <a:ext uri="{FF2B5EF4-FFF2-40B4-BE49-F238E27FC236}">
                <a16:creationId xmlns:a16="http://schemas.microsoft.com/office/drawing/2014/main" id="{C7FC2390-174D-4F7B-ADBF-B23D4F488C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1412776"/>
            <a:ext cx="8640960" cy="2592288"/>
          </a:xfrm>
        </p:spPr>
        <p:txBody>
          <a:bodyPr/>
          <a:lstStyle/>
          <a:p>
            <a:r>
              <a:rPr lang="pl-PL" altLang="pl-PL" dirty="0">
                <a:solidFill>
                  <a:srgbClr val="002060"/>
                </a:solidFill>
              </a:rPr>
              <a:t>Zaproszenia – kto opracuje, wydrukuje, dostarczy zaproszonym. </a:t>
            </a:r>
          </a:p>
          <a:p>
            <a:r>
              <a:rPr lang="pl-PL" altLang="pl-PL" dirty="0">
                <a:solidFill>
                  <a:srgbClr val="002060"/>
                </a:solidFill>
              </a:rPr>
              <a:t>A może plakaty? </a:t>
            </a:r>
          </a:p>
          <a:p>
            <a:endParaRPr lang="pl-PL" altLang="pl-PL" dirty="0">
              <a:solidFill>
                <a:srgbClr val="002060"/>
              </a:solidFill>
            </a:endParaRPr>
          </a:p>
          <a:p>
            <a:r>
              <a:rPr lang="pl-PL" altLang="pl-PL" dirty="0">
                <a:solidFill>
                  <a:srgbClr val="002060"/>
                </a:solidFill>
              </a:rPr>
              <a:t>Czy szczegółowy program debaty jest opracowany, zapisany, dostarczony zaproszonym?</a:t>
            </a:r>
          </a:p>
        </p:txBody>
      </p:sp>
    </p:spTree>
    <p:extLst>
      <p:ext uri="{BB962C8B-B14F-4D97-AF65-F5344CB8AC3E}">
        <p14:creationId xmlns:p14="http://schemas.microsoft.com/office/powerpoint/2010/main" val="2093308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>
            <a:extLst>
              <a:ext uri="{FF2B5EF4-FFF2-40B4-BE49-F238E27FC236}">
                <a16:creationId xmlns:a16="http://schemas.microsoft.com/office/drawing/2014/main" id="{0D224B06-70CE-45C9-B4E2-11D6F0F307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6120680" cy="936103"/>
          </a:xfrm>
        </p:spPr>
        <p:txBody>
          <a:bodyPr/>
          <a:lstStyle/>
          <a:p>
            <a:r>
              <a:rPr lang="pl-PL" altLang="pl-PL" dirty="0"/>
              <a:t>Realizacja </a:t>
            </a:r>
          </a:p>
        </p:txBody>
      </p:sp>
      <p:sp>
        <p:nvSpPr>
          <p:cNvPr id="10243" name="Symbol zastępczy zawartości 2">
            <a:extLst>
              <a:ext uri="{FF2B5EF4-FFF2-40B4-BE49-F238E27FC236}">
                <a16:creationId xmlns:a16="http://schemas.microsoft.com/office/drawing/2014/main" id="{4CFB914E-57BA-44DB-9419-66D62214E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1340768"/>
            <a:ext cx="8784975" cy="3888432"/>
          </a:xfrm>
        </p:spPr>
        <p:txBody>
          <a:bodyPr/>
          <a:lstStyle/>
          <a:p>
            <a:pPr>
              <a:defRPr/>
            </a:pPr>
            <a:r>
              <a:rPr lang="pl-PL" altLang="pl-PL" sz="2800" dirty="0">
                <a:solidFill>
                  <a:srgbClr val="002060"/>
                </a:solidFill>
              </a:rPr>
              <a:t>Rozpocznij punktualnie.</a:t>
            </a:r>
          </a:p>
          <a:p>
            <a:pPr>
              <a:defRPr/>
            </a:pPr>
            <a:r>
              <a:rPr lang="pl-PL" altLang="pl-PL" sz="2800" dirty="0">
                <a:solidFill>
                  <a:srgbClr val="002060"/>
                </a:solidFill>
              </a:rPr>
              <a:t>Dbaj o dobrą atmosferę – witaj w drzwiach, muzyczka lekka na sali przed rozpoczęciem. </a:t>
            </a:r>
          </a:p>
          <a:p>
            <a:pPr>
              <a:defRPr/>
            </a:pPr>
            <a:r>
              <a:rPr lang="pl-PL" altLang="pl-PL" sz="2800" dirty="0">
                <a:solidFill>
                  <a:srgbClr val="002060"/>
                </a:solidFill>
              </a:rPr>
              <a:t>Uśmiech niech Wam towarzyszy, nie bójcie się też trudnych tematów. Traktujcie je jak informacje, a nie ocenę. Zapisujcie wszystkie uwagi. </a:t>
            </a:r>
          </a:p>
          <a:p>
            <a:pPr>
              <a:defRPr/>
            </a:pPr>
            <a:r>
              <a:rPr lang="pl-PL" altLang="pl-PL" sz="2800" dirty="0">
                <a:solidFill>
                  <a:srgbClr val="002060"/>
                </a:solidFill>
              </a:rPr>
              <a:t>Dbaj o trzymanie programu i równocześnie pozwól ludziom się wypowiadać! </a:t>
            </a:r>
          </a:p>
          <a:p>
            <a:pPr>
              <a:defRPr/>
            </a:pPr>
            <a:endParaRPr lang="pl-PL" altLang="pl-PL" sz="2800" dirty="0">
              <a:solidFill>
                <a:srgbClr val="00206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pl-PL" altLang="pl-PL" sz="2800" b="1" dirty="0">
                <a:solidFill>
                  <a:srgbClr val="002060"/>
                </a:solidFill>
              </a:rPr>
              <a:t>Najważniejsze, aby cel został osiągnięty!</a:t>
            </a:r>
          </a:p>
        </p:txBody>
      </p:sp>
    </p:spTree>
    <p:extLst>
      <p:ext uri="{BB962C8B-B14F-4D97-AF65-F5344CB8AC3E}">
        <p14:creationId xmlns:p14="http://schemas.microsoft.com/office/powerpoint/2010/main" val="2531434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>
            <a:extLst>
              <a:ext uri="{FF2B5EF4-FFF2-40B4-BE49-F238E27FC236}">
                <a16:creationId xmlns:a16="http://schemas.microsoft.com/office/drawing/2014/main" id="{27C37484-3A94-49EB-9026-F42944C7E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Zakończenie, podsumowanie</a:t>
            </a:r>
          </a:p>
        </p:txBody>
      </p:sp>
      <p:sp>
        <p:nvSpPr>
          <p:cNvPr id="16387" name="Symbol zastępczy zawartości 2">
            <a:extLst>
              <a:ext uri="{FF2B5EF4-FFF2-40B4-BE49-F238E27FC236}">
                <a16:creationId xmlns:a16="http://schemas.microsoft.com/office/drawing/2014/main" id="{22068BD5-3F81-4972-8CBE-AA481B0257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268413"/>
            <a:ext cx="8640763" cy="4857750"/>
          </a:xfrm>
        </p:spPr>
        <p:txBody>
          <a:bodyPr/>
          <a:lstStyle/>
          <a:p>
            <a:r>
              <a:rPr lang="pl-PL" altLang="pl-PL" dirty="0">
                <a:solidFill>
                  <a:srgbClr val="002060"/>
                </a:solidFill>
              </a:rPr>
              <a:t>Przypomnij, po co się zebraliśmy.</a:t>
            </a:r>
          </a:p>
          <a:p>
            <a:r>
              <a:rPr lang="pl-PL" altLang="pl-PL" dirty="0">
                <a:solidFill>
                  <a:srgbClr val="002060"/>
                </a:solidFill>
              </a:rPr>
              <a:t>Przypomnij jakie były wystąpienia, jakie są wnioski, rekomendacje, pytania, itp.</a:t>
            </a:r>
          </a:p>
          <a:p>
            <a:r>
              <a:rPr lang="pl-PL" altLang="pl-PL" dirty="0">
                <a:solidFill>
                  <a:srgbClr val="002060"/>
                </a:solidFill>
              </a:rPr>
              <a:t>Podsumuj ogólnie i pozytywnie – podkreśl, jak ważne jest wspólne zastanawianie się nad rolą edukacji i oświaty w naszej gminie. Powiedz, jak wykorzystacie efekty debaty, co osiągnęliście.</a:t>
            </a:r>
          </a:p>
          <a:p>
            <a:endParaRPr lang="pl-PL" altLang="pl-PL" dirty="0">
              <a:solidFill>
                <a:srgbClr val="002060"/>
              </a:solidFill>
            </a:endParaRPr>
          </a:p>
          <a:p>
            <a:r>
              <a:rPr lang="pl-PL" altLang="pl-PL" b="1" dirty="0">
                <a:solidFill>
                  <a:srgbClr val="002060"/>
                </a:solidFill>
              </a:rPr>
              <a:t>Podziękuj tym, którzy przyszli.</a:t>
            </a:r>
          </a:p>
        </p:txBody>
      </p:sp>
    </p:spTree>
    <p:extLst>
      <p:ext uri="{BB962C8B-B14F-4D97-AF65-F5344CB8AC3E}">
        <p14:creationId xmlns:p14="http://schemas.microsoft.com/office/powerpoint/2010/main" val="3970888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>
            <a:extLst>
              <a:ext uri="{FF2B5EF4-FFF2-40B4-BE49-F238E27FC236}">
                <a16:creationId xmlns:a16="http://schemas.microsoft.com/office/drawing/2014/main" id="{BFEE4D77-E9A0-4654-A691-67093EDBBE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Przygotowanie prezentacji </a:t>
            </a:r>
          </a:p>
        </p:txBody>
      </p:sp>
      <p:sp>
        <p:nvSpPr>
          <p:cNvPr id="17411" name="Symbol zastępczy zawartości 2">
            <a:extLst>
              <a:ext uri="{FF2B5EF4-FFF2-40B4-BE49-F238E27FC236}">
                <a16:creationId xmlns:a16="http://schemas.microsoft.com/office/drawing/2014/main" id="{6AC8C1D6-21E2-426F-9BF8-BD7DB08024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512" y="1196975"/>
            <a:ext cx="8507288" cy="3456161"/>
          </a:xfrm>
        </p:spPr>
        <p:txBody>
          <a:bodyPr/>
          <a:lstStyle/>
          <a:p>
            <a:r>
              <a:rPr lang="pl-PL" altLang="pl-PL" dirty="0">
                <a:solidFill>
                  <a:srgbClr val="002060"/>
                </a:solidFill>
              </a:rPr>
              <a:t>Ciekawie i atrakcyjnie przedstawicie nam: gdzie, kiedy, kto, co, jak? Jednym słowem – sucha relacja.</a:t>
            </a:r>
          </a:p>
          <a:p>
            <a:r>
              <a:rPr lang="pl-PL" altLang="pl-PL" dirty="0">
                <a:solidFill>
                  <a:srgbClr val="002060"/>
                </a:solidFill>
              </a:rPr>
              <a:t>Następnie: wasze emocje, odczucia, sukcesy, co byście zrobili inaczej następnym razem.</a:t>
            </a:r>
          </a:p>
          <a:p>
            <a:endParaRPr lang="pl-PL" altLang="pl-PL" dirty="0">
              <a:solidFill>
                <a:srgbClr val="002060"/>
              </a:solidFill>
            </a:endParaRPr>
          </a:p>
          <a:p>
            <a:r>
              <a:rPr lang="pl-PL" altLang="pl-PL" dirty="0">
                <a:solidFill>
                  <a:srgbClr val="002060"/>
                </a:solidFill>
              </a:rPr>
              <a:t>Co wynikło z debaty i jak to przekujecie na  lokalną strategię rozwoju oświaty i tworzenie koalicji na rzecz edukacji.</a:t>
            </a:r>
          </a:p>
          <a:p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718359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>
            <a:extLst>
              <a:ext uri="{FF2B5EF4-FFF2-40B4-BE49-F238E27FC236}">
                <a16:creationId xmlns:a16="http://schemas.microsoft.com/office/drawing/2014/main" id="{BC1EE01C-CDB4-4B82-B53F-746D6FD40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CZAS!!!!!</a:t>
            </a:r>
          </a:p>
        </p:txBody>
      </p:sp>
      <p:sp>
        <p:nvSpPr>
          <p:cNvPr id="18435" name="Symbol zastępczy zawartości 2">
            <a:extLst>
              <a:ext uri="{FF2B5EF4-FFF2-40B4-BE49-F238E27FC236}">
                <a16:creationId xmlns:a16="http://schemas.microsoft.com/office/drawing/2014/main" id="{90966961-BFA5-4119-8400-64DA7DC18A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8352928" cy="2664296"/>
          </a:xfrm>
        </p:spPr>
        <p:txBody>
          <a:bodyPr/>
          <a:lstStyle/>
          <a:p>
            <a:pPr algn="ctr">
              <a:buFontTx/>
              <a:buNone/>
            </a:pPr>
            <a:r>
              <a:rPr lang="pl-PL" altLang="pl-PL" dirty="0">
                <a:solidFill>
                  <a:srgbClr val="002060"/>
                </a:solidFill>
              </a:rPr>
              <a:t>	</a:t>
            </a:r>
          </a:p>
          <a:p>
            <a:pPr algn="ctr">
              <a:buFontTx/>
              <a:buNone/>
            </a:pPr>
            <a:r>
              <a:rPr lang="pl-PL" altLang="pl-PL" b="1" dirty="0">
                <a:solidFill>
                  <a:srgbClr val="002060"/>
                </a:solidFill>
              </a:rPr>
              <a:t>NASZE NASTĘPNE SPOTKANIE NIEDŁUGO, WIĘC…</a:t>
            </a:r>
          </a:p>
          <a:p>
            <a:pPr algn="ctr">
              <a:buFontTx/>
              <a:buNone/>
            </a:pPr>
            <a:endParaRPr lang="pl-PL" altLang="pl-PL" b="1" dirty="0">
              <a:solidFill>
                <a:srgbClr val="002060"/>
              </a:solidFill>
            </a:endParaRPr>
          </a:p>
          <a:p>
            <a:pPr algn="ctr">
              <a:buFontTx/>
              <a:buNone/>
            </a:pPr>
            <a:r>
              <a:rPr lang="pl-PL" altLang="pl-PL" b="1" dirty="0">
                <a:solidFill>
                  <a:srgbClr val="002060"/>
                </a:solidFill>
              </a:rPr>
              <a:t>PRZYGOTUJCIE NAJWIĘCEJ, </a:t>
            </a:r>
          </a:p>
          <a:p>
            <a:pPr algn="ctr">
              <a:buFontTx/>
              <a:buNone/>
            </a:pPr>
            <a:r>
              <a:rPr lang="pl-PL" altLang="pl-PL" b="1" dirty="0">
                <a:solidFill>
                  <a:srgbClr val="002060"/>
                </a:solidFill>
              </a:rPr>
              <a:t>JAK MOŻECIE, </a:t>
            </a:r>
          </a:p>
          <a:p>
            <a:pPr algn="ctr">
              <a:buFontTx/>
              <a:buNone/>
            </a:pPr>
            <a:r>
              <a:rPr lang="pl-PL" altLang="pl-PL" b="1" dirty="0">
                <a:solidFill>
                  <a:srgbClr val="002060"/>
                </a:solidFill>
              </a:rPr>
              <a:t>DZIŚ!</a:t>
            </a:r>
          </a:p>
        </p:txBody>
      </p:sp>
    </p:spTree>
    <p:extLst>
      <p:ext uri="{BB962C8B-B14F-4D97-AF65-F5344CB8AC3E}">
        <p14:creationId xmlns:p14="http://schemas.microsoft.com/office/powerpoint/2010/main" val="3353214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611560" y="3717032"/>
            <a:ext cx="6948115" cy="10073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3EF84AA-7A33-40EF-A957-F80D33A1696F}"/>
              </a:ext>
            </a:extLst>
          </p:cNvPr>
          <p:cNvSpPr/>
          <p:nvPr/>
        </p:nvSpPr>
        <p:spPr>
          <a:xfrm>
            <a:off x="4536097" y="4093458"/>
            <a:ext cx="43742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Dorota Tomaszewicz</a:t>
            </a:r>
          </a:p>
          <a:p>
            <a:pPr algn="ctr"/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Ekspert merytoryczny </a:t>
            </a:r>
          </a:p>
          <a:p>
            <a:pPr algn="ctr"/>
            <a:r>
              <a:rPr lang="pl-PL" altLang="pl-PL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Coach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ICC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trener 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asesor AC/DC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ekspert ORE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Obraz 2">
            <a:extLst>
              <a:ext uri="{FF2B5EF4-FFF2-40B4-BE49-F238E27FC236}">
                <a16:creationId xmlns:a16="http://schemas.microsoft.com/office/drawing/2014/main" id="{92B224BE-0B98-4C38-ADCD-0E67E9B4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14" y="1447353"/>
            <a:ext cx="27193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0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3140968"/>
            <a:ext cx="8784976" cy="184487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pl-PL" sz="2800" dirty="0"/>
              <a:t>Zadanie wdrożeniowe - Spotkanie dialogowe </a:t>
            </a:r>
            <a:br>
              <a:rPr lang="pl-PL" sz="2400" dirty="0"/>
            </a:br>
            <a:r>
              <a:rPr lang="pl-PL" sz="2800" dirty="0"/>
              <a:t>Moduł 2</a:t>
            </a:r>
            <a:br>
              <a:rPr lang="pl-PL" sz="2800" dirty="0"/>
            </a:br>
            <a:br>
              <a:rPr lang="pl-PL" sz="2800" dirty="0"/>
            </a:br>
            <a:r>
              <a:rPr lang="pl-PL" sz="1000" dirty="0">
                <a:solidFill>
                  <a:prstClr val="white"/>
                </a:solidFill>
                <a:latin typeface="Tahoma"/>
                <a:ea typeface="+mn-ea"/>
              </a:rPr>
              <a:t>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</a:t>
            </a:r>
            <a:br>
              <a:rPr lang="pl-PL" sz="1000" dirty="0">
                <a:solidFill>
                  <a:prstClr val="white"/>
                </a:solidFill>
                <a:latin typeface="Tahoma"/>
                <a:ea typeface="+mn-ea"/>
              </a:rPr>
            </a:br>
            <a:br>
              <a:rPr lang="pl-PL" sz="2800" dirty="0"/>
            </a:br>
            <a:endParaRPr lang="pl-PL" sz="28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4976961"/>
            <a:ext cx="51125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t" anchorCtr="0"/>
          <a:lstStyle/>
          <a:p>
            <a:pPr algn="r">
              <a:spcBef>
                <a:spcPct val="20000"/>
              </a:spcBef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Autor: Dorota Tomaszewicz / Anna Jurewicz</a:t>
            </a:r>
          </a:p>
        </p:txBody>
      </p:sp>
    </p:spTree>
    <p:extLst>
      <p:ext uri="{BB962C8B-B14F-4D97-AF65-F5344CB8AC3E}">
        <p14:creationId xmlns:p14="http://schemas.microsoft.com/office/powerpoint/2010/main" val="337041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rostokąt 3">
            <a:extLst>
              <a:ext uri="{FF2B5EF4-FFF2-40B4-BE49-F238E27FC236}">
                <a16:creationId xmlns:a16="http://schemas.microsoft.com/office/drawing/2014/main" id="{802E20F3-0216-412E-9C5F-46EB0C47A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9" y="404664"/>
            <a:ext cx="6696743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3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 ogólny: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pl-PL" altLang="pl-PL" sz="1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Wymiana refleksji po wykładzie o tematyce kompleksowego wspomagania szkół – narzędzia wspierające budowanie jakości pracy szkoły/przedszkola </a:t>
            </a:r>
          </a:p>
        </p:txBody>
      </p:sp>
      <p:pic>
        <p:nvPicPr>
          <p:cNvPr id="4100" name="Obraz 5">
            <a:extLst>
              <a:ext uri="{FF2B5EF4-FFF2-40B4-BE49-F238E27FC236}">
                <a16:creationId xmlns:a16="http://schemas.microsoft.com/office/drawing/2014/main" id="{8F2BCE75-5B42-4514-9727-AFFAC4834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90470"/>
            <a:ext cx="259715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24F45ED3-76A7-465B-8100-0AD1BB16894D}"/>
              </a:ext>
            </a:extLst>
          </p:cNvPr>
          <p:cNvSpPr/>
          <p:nvPr/>
        </p:nvSpPr>
        <p:spPr>
          <a:xfrm>
            <a:off x="462125" y="2780928"/>
            <a:ext cx="5622043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23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implementacji wykładu: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  <a:defRPr/>
            </a:pP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Grupy refleksyjne. 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  <a:defRPr/>
            </a:pP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Sesja pytań i odpowiedzi. 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  <a:defRPr/>
            </a:pP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Wymiana doświadczeń w zakresie kompleksowego wspomagania szkół/przedszkoli.</a:t>
            </a:r>
          </a:p>
        </p:txBody>
      </p:sp>
    </p:spTree>
    <p:extLst>
      <p:ext uri="{BB962C8B-B14F-4D97-AF65-F5344CB8AC3E}">
        <p14:creationId xmlns:p14="http://schemas.microsoft.com/office/powerpoint/2010/main" val="163034344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71CCD211-1ABC-4B79-9264-2643650AF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ZADANIE WDROŻENIOWE</a:t>
            </a:r>
          </a:p>
        </p:txBody>
      </p:sp>
      <p:sp>
        <p:nvSpPr>
          <p:cNvPr id="5123" name="Symbol zastępczy zawartości 2">
            <a:extLst>
              <a:ext uri="{FF2B5EF4-FFF2-40B4-BE49-F238E27FC236}">
                <a16:creationId xmlns:a16="http://schemas.microsoft.com/office/drawing/2014/main" id="{76D675F4-93D8-4096-84AD-1608B08DC12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07504" y="1196753"/>
            <a:ext cx="4654996" cy="424847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altLang="pl-PL" b="1" dirty="0">
                <a:solidFill>
                  <a:srgbClr val="0070C0"/>
                </a:solidFill>
              </a:rPr>
              <a:t>Cel tej sesji: </a:t>
            </a:r>
          </a:p>
          <a:p>
            <a:pPr marL="0" indent="0">
              <a:buFontTx/>
              <a:buNone/>
            </a:pPr>
            <a:r>
              <a:rPr lang="pl-PL" altLang="pl-PL" sz="2400" dirty="0">
                <a:solidFill>
                  <a:srgbClr val="002060"/>
                </a:solidFill>
              </a:rPr>
              <a:t>Przygotowanie </a:t>
            </a:r>
            <a:br>
              <a:rPr lang="pl-PL" altLang="pl-PL" sz="2400" dirty="0">
                <a:solidFill>
                  <a:srgbClr val="002060"/>
                </a:solidFill>
              </a:rPr>
            </a:br>
            <a:r>
              <a:rPr lang="pl-PL" altLang="pl-PL" sz="2400" dirty="0">
                <a:solidFill>
                  <a:srgbClr val="002060"/>
                </a:solidFill>
              </a:rPr>
              <a:t>do przeprowadzenia </a:t>
            </a:r>
            <a:br>
              <a:rPr lang="pl-PL" altLang="pl-PL" sz="2400" dirty="0">
                <a:solidFill>
                  <a:srgbClr val="002060"/>
                </a:solidFill>
              </a:rPr>
            </a:br>
            <a:r>
              <a:rPr lang="pl-PL" altLang="pl-PL" sz="2400" dirty="0">
                <a:solidFill>
                  <a:srgbClr val="002060"/>
                </a:solidFill>
              </a:rPr>
              <a:t>w swoim środowisku  spotkania dialogowego na temat oświaty </a:t>
            </a:r>
          </a:p>
          <a:p>
            <a:pPr marL="0" indent="0">
              <a:buFontTx/>
              <a:buNone/>
            </a:pPr>
            <a:endParaRPr lang="pl-PL" altLang="pl-PL" dirty="0"/>
          </a:p>
        </p:txBody>
      </p:sp>
      <p:pic>
        <p:nvPicPr>
          <p:cNvPr id="5124" name="Symbol zastępczy zawartości 5" descr="Obraz zawierający rzecz&#10;&#10;Opis wygenerowany przy wysokim poziomie pewności">
            <a:extLst>
              <a:ext uri="{FF2B5EF4-FFF2-40B4-BE49-F238E27FC236}">
                <a16:creationId xmlns:a16="http://schemas.microsoft.com/office/drawing/2014/main" id="{360ECC00-C2CA-4BC4-93EC-C0C750FB945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0" y="2516188"/>
            <a:ext cx="3810000" cy="2692400"/>
          </a:xfrm>
        </p:spPr>
      </p:pic>
    </p:spTree>
    <p:extLst>
      <p:ext uri="{BB962C8B-B14F-4D97-AF65-F5344CB8AC3E}">
        <p14:creationId xmlns:p14="http://schemas.microsoft.com/office/powerpoint/2010/main" val="798863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>
            <a:extLst>
              <a:ext uri="{FF2B5EF4-FFF2-40B4-BE49-F238E27FC236}">
                <a16:creationId xmlns:a16="http://schemas.microsoft.com/office/drawing/2014/main" id="{76E2359C-C95B-4052-A8E9-8E9D9D99B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EFEKTYWNE SPOTKANIA</a:t>
            </a:r>
          </a:p>
        </p:txBody>
      </p:sp>
      <p:pic>
        <p:nvPicPr>
          <p:cNvPr id="6147" name="Symbol zastępczy zawartości 5">
            <a:extLst>
              <a:ext uri="{FF2B5EF4-FFF2-40B4-BE49-F238E27FC236}">
                <a16:creationId xmlns:a16="http://schemas.microsoft.com/office/drawing/2014/main" id="{9DDD449C-C80B-4E02-8FB6-B1C354C9640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170" y="2060848"/>
            <a:ext cx="4038600" cy="3341688"/>
          </a:xfrm>
        </p:spPr>
      </p:pic>
      <p:sp>
        <p:nvSpPr>
          <p:cNvPr id="6148" name="Symbol zastępczy zawartości 3">
            <a:extLst>
              <a:ext uri="{FF2B5EF4-FFF2-40B4-BE49-F238E27FC236}">
                <a16:creationId xmlns:a16="http://schemas.microsoft.com/office/drawing/2014/main" id="{21F08345-23DC-49C4-8F1E-27858D7731D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283968" y="1844824"/>
            <a:ext cx="4038600" cy="3689201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pl-PL" altLang="pl-PL" sz="2400" dirty="0">
                <a:solidFill>
                  <a:srgbClr val="002060"/>
                </a:solidFill>
              </a:rPr>
              <a:t>Przypomnijcie sobie spotkania (narady, zebrania, itp.) w których uczestniczyliście. </a:t>
            </a:r>
          </a:p>
          <a:p>
            <a:pPr marL="0" indent="0" algn="just">
              <a:buFontTx/>
              <a:buNone/>
            </a:pPr>
            <a:r>
              <a:rPr lang="pl-PL" altLang="pl-PL" sz="2400" dirty="0">
                <a:solidFill>
                  <a:srgbClr val="002060"/>
                </a:solidFill>
              </a:rPr>
              <a:t>Jakie czynniki sprawiały, że spotkanie było efektywne, a co decydowało o braku efektów? </a:t>
            </a:r>
          </a:p>
          <a:p>
            <a:pPr marL="0" indent="0" algn="just">
              <a:buFontTx/>
              <a:buNone/>
            </a:pPr>
            <a:endParaRPr lang="pl-PL" altLang="pl-PL" sz="2400" dirty="0">
              <a:solidFill>
                <a:srgbClr val="002060"/>
              </a:solidFill>
            </a:endParaRPr>
          </a:p>
          <a:p>
            <a:pPr marL="0" indent="0" algn="just">
              <a:buFontTx/>
              <a:buNone/>
            </a:pPr>
            <a:r>
              <a:rPr lang="pl-PL" altLang="pl-PL" sz="2400" dirty="0">
                <a:solidFill>
                  <a:srgbClr val="002060"/>
                </a:solidFill>
              </a:rPr>
              <a:t>Praca w małych grupach </a:t>
            </a:r>
            <a:r>
              <a:rPr lang="pl-PL" altLang="pl-PL" sz="2400" dirty="0">
                <a:solidFill>
                  <a:srgbClr val="002060"/>
                </a:solidFill>
                <a:sym typeface="Wingdings" panose="05000000000000000000" pitchFamily="2" charset="2"/>
              </a:rPr>
              <a:t> </a:t>
            </a:r>
            <a:endParaRPr lang="pl-PL" altLang="pl-PL" sz="2400" dirty="0">
              <a:solidFill>
                <a:srgbClr val="002060"/>
              </a:solidFill>
            </a:endParaRPr>
          </a:p>
        </p:txBody>
      </p:sp>
      <p:sp>
        <p:nvSpPr>
          <p:cNvPr id="6149" name="pole tekstowe 6">
            <a:extLst>
              <a:ext uri="{FF2B5EF4-FFF2-40B4-BE49-F238E27FC236}">
                <a16:creationId xmlns:a16="http://schemas.microsoft.com/office/drawing/2014/main" id="{F3C015B4-162A-4ADF-8649-DE0DEEC4C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34025"/>
            <a:ext cx="40386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900">
                <a:hlinkClick r:id="rId4" tooltip="http://centrum3.suwalki.pl/28-lipca-zapraszamy-wszystkich-na-spotkanie-integracyjno-inspirujace-iii-sektora/kolorowe-rece/"/>
              </a:rPr>
              <a:t>To zdjęcie</a:t>
            </a:r>
            <a:r>
              <a:rPr lang="pl-PL" altLang="pl-PL" sz="900"/>
              <a:t> — autor: Nieznany autor. Licencja: </a:t>
            </a:r>
            <a:r>
              <a:rPr lang="pl-PL" altLang="pl-PL" sz="900">
                <a:hlinkClick r:id="rId5" tooltip="https://creativecommons.org/licenses/by-sa/4.0/"/>
              </a:rPr>
              <a:t>CC BY-SA</a:t>
            </a:r>
            <a:endParaRPr lang="pl-PL" altLang="pl-PL" sz="900"/>
          </a:p>
        </p:txBody>
      </p:sp>
    </p:spTree>
    <p:extLst>
      <p:ext uri="{BB962C8B-B14F-4D97-AF65-F5344CB8AC3E}">
        <p14:creationId xmlns:p14="http://schemas.microsoft.com/office/powerpoint/2010/main" val="59862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EC5A70-FBA2-440D-B5B8-FA9FE01D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sz="2800" b="1" dirty="0">
                <a:solidFill>
                  <a:srgbClr val="0070C0"/>
                </a:solidFill>
                <a:ea typeface="+mn-ea"/>
              </a:rPr>
              <a:t>Cele spotkania dialogowego </a:t>
            </a:r>
            <a:endParaRPr lang="pl-PL" sz="2800" b="1" dirty="0">
              <a:solidFill>
                <a:srgbClr val="0070C0"/>
              </a:solidFill>
            </a:endParaRPr>
          </a:p>
        </p:txBody>
      </p:sp>
      <p:sp>
        <p:nvSpPr>
          <p:cNvPr id="7171" name="Symbol zastępczy zawartości 2">
            <a:extLst>
              <a:ext uri="{FF2B5EF4-FFF2-40B4-BE49-F238E27FC236}">
                <a16:creationId xmlns:a16="http://schemas.microsoft.com/office/drawing/2014/main" id="{E96D4A5B-1D13-451F-844C-02C8ABA9C5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048" y="1520453"/>
            <a:ext cx="8930952" cy="327669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altLang="pl-PL" sz="2000" dirty="0">
                <a:solidFill>
                  <a:srgbClr val="002060"/>
                </a:solidFill>
              </a:rPr>
              <a:t>Zebranie opinii o roli i miejscu oświaty oraz oczekiwań wobec lokalnych placówek oświatowych </a:t>
            </a:r>
          </a:p>
          <a:p>
            <a:endParaRPr lang="pl-PL" altLang="pl-PL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altLang="pl-PL" sz="2000" dirty="0">
                <a:solidFill>
                  <a:srgbClr val="002060"/>
                </a:solidFill>
              </a:rPr>
              <a:t>Przekazanie najważniejszych informacji nt. roli i miejsca oświaty i edukacji w XXI wieku – roli kompetencji kluczowych i wprowadzania zmian w szkołach poprzez procesowe wspomaganie</a:t>
            </a:r>
          </a:p>
          <a:p>
            <a:endParaRPr lang="pl-PL" altLang="pl-PL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altLang="pl-PL" sz="2000" dirty="0">
                <a:solidFill>
                  <a:srgbClr val="002060"/>
                </a:solidFill>
              </a:rPr>
              <a:t>Zebranie materiału, który będzie pomocny do opracowania planu rozwoju oświaty oraz tworzenia lokalnej koalicji na rzecz rozwoju oświaty.</a:t>
            </a:r>
          </a:p>
        </p:txBody>
      </p:sp>
    </p:spTree>
    <p:extLst>
      <p:ext uri="{BB962C8B-B14F-4D97-AF65-F5344CB8AC3E}">
        <p14:creationId xmlns:p14="http://schemas.microsoft.com/office/powerpoint/2010/main" val="2254038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21877A-65B5-4B2A-BD16-61F630F5B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39354"/>
            <a:ext cx="7128792" cy="792088"/>
          </a:xfrm>
        </p:spPr>
        <p:txBody>
          <a:bodyPr/>
          <a:lstStyle/>
          <a:p>
            <a:pPr>
              <a:defRPr/>
            </a:pPr>
            <a:r>
              <a:rPr lang="pl-PL" sz="2800" b="1" dirty="0">
                <a:solidFill>
                  <a:srgbClr val="0070C0"/>
                </a:solidFill>
                <a:ea typeface="+mn-ea"/>
              </a:rPr>
              <a:t>Scenariusz spotkania – ważne pytania</a:t>
            </a:r>
            <a:br>
              <a:rPr lang="pl-PL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pl-PL" sz="3200" dirty="0"/>
          </a:p>
        </p:txBody>
      </p:sp>
      <p:sp>
        <p:nvSpPr>
          <p:cNvPr id="8195" name="Symbol zastępczy zawartości 2">
            <a:extLst>
              <a:ext uri="{FF2B5EF4-FFF2-40B4-BE49-F238E27FC236}">
                <a16:creationId xmlns:a16="http://schemas.microsoft.com/office/drawing/2014/main" id="{A263D7A2-E572-42D9-8A35-8E282B0AB0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496944" cy="424847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altLang="pl-PL" sz="2000" dirty="0">
                <a:solidFill>
                  <a:srgbClr val="002060"/>
                </a:solidFill>
              </a:rPr>
              <a:t>Kto zorganizuje spotkanie?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altLang="pl-PL" sz="2000" dirty="0">
                <a:solidFill>
                  <a:srgbClr val="002060"/>
                </a:solidFill>
              </a:rPr>
              <a:t>Kto zostanie zaproszony do udziału w spotkaniu?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altLang="pl-PL" sz="2000" dirty="0">
                <a:solidFill>
                  <a:srgbClr val="002060"/>
                </a:solidFill>
              </a:rPr>
              <a:t>Gdzie odbędzie się spotkanie?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altLang="pl-PL" sz="2000" dirty="0">
                <a:solidFill>
                  <a:srgbClr val="002060"/>
                </a:solidFill>
              </a:rPr>
              <a:t>Kiedy odbędzie się spotkanie?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altLang="pl-PL" sz="2000" dirty="0">
                <a:solidFill>
                  <a:srgbClr val="002060"/>
                </a:solidFill>
              </a:rPr>
              <a:t>Jak zostanie przeprowadzone? ( kto je rozpocznie i czego powinno dotyczyć jego wystąpienie, czy zaplanowane zostaną konkretne wystąpienia)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altLang="pl-PL" sz="2000" dirty="0">
                <a:solidFill>
                  <a:srgbClr val="002060"/>
                </a:solidFill>
              </a:rPr>
              <a:t>Kto będzie prowadzącym?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altLang="pl-PL" sz="2000" dirty="0">
                <a:solidFill>
                  <a:srgbClr val="002060"/>
                </a:solidFill>
              </a:rPr>
              <a:t> Jakie materiały wykorzystamy? –( prezentacje multimedialne, fragmenty filmów, itp.,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altLang="pl-PL" sz="2000" dirty="0">
                <a:solidFill>
                  <a:srgbClr val="002060"/>
                </a:solidFill>
              </a:rPr>
              <a:t>W jaki sposób i kto zbierze i opracuje  wnioski ze spotkania?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altLang="pl-PL" sz="2000" dirty="0">
                <a:solidFill>
                  <a:srgbClr val="002060"/>
                </a:solidFill>
              </a:rPr>
              <a:t>Co należy przygotować, aby spotkanie przebiegło dobrze i przyniosło oczekiwane efekty?</a:t>
            </a:r>
          </a:p>
          <a:p>
            <a:endParaRPr lang="pl-PL" altLang="pl-PL" sz="2000" dirty="0"/>
          </a:p>
        </p:txBody>
      </p:sp>
    </p:spTree>
    <p:extLst>
      <p:ext uri="{BB962C8B-B14F-4D97-AF65-F5344CB8AC3E}">
        <p14:creationId xmlns:p14="http://schemas.microsoft.com/office/powerpoint/2010/main" val="201297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zawartości 2">
            <a:extLst>
              <a:ext uri="{FF2B5EF4-FFF2-40B4-BE49-F238E27FC236}">
                <a16:creationId xmlns:a16="http://schemas.microsoft.com/office/drawing/2014/main" id="{6E6F32D3-02D8-4E56-A49B-F20450EF5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12" y="1124744"/>
            <a:ext cx="9018588" cy="4752527"/>
          </a:xfrm>
        </p:spPr>
        <p:txBody>
          <a:bodyPr/>
          <a:lstStyle/>
          <a:p>
            <a:pPr>
              <a:defRPr/>
            </a:pPr>
            <a:r>
              <a:rPr lang="pl-PL" altLang="pl-PL" sz="2000" dirty="0">
                <a:solidFill>
                  <a:srgbClr val="002060"/>
                </a:solidFill>
              </a:rPr>
              <a:t>Prezentacja przeprowadzonej debaty odbędzie się podczas następnych zajęć. </a:t>
            </a:r>
          </a:p>
          <a:p>
            <a:pPr>
              <a:defRPr/>
            </a:pPr>
            <a:r>
              <a:rPr lang="pl-PL" altLang="pl-PL" sz="2000" dirty="0">
                <a:solidFill>
                  <a:srgbClr val="002060"/>
                </a:solidFill>
              </a:rPr>
              <a:t>Każdy zespół będzie dysponował określonym czasem na przedstawienie przebiegu debaty (ok. 10 -15  min.), omawiając następujące elementy: </a:t>
            </a:r>
          </a:p>
          <a:p>
            <a:pPr lvl="1">
              <a:defRPr/>
            </a:pPr>
            <a:r>
              <a:rPr lang="pl-PL" altLang="pl-PL" sz="1800" dirty="0">
                <a:solidFill>
                  <a:srgbClr val="002060"/>
                </a:solidFill>
              </a:rPr>
              <a:t>kto w niej uczestniczył, </a:t>
            </a:r>
          </a:p>
          <a:p>
            <a:pPr lvl="1">
              <a:defRPr/>
            </a:pPr>
            <a:r>
              <a:rPr lang="pl-PL" altLang="pl-PL" sz="1800" dirty="0">
                <a:solidFill>
                  <a:srgbClr val="002060"/>
                </a:solidFill>
              </a:rPr>
              <a:t>gdzie i kiedy się odbyła, </a:t>
            </a:r>
          </a:p>
          <a:p>
            <a:pPr lvl="1">
              <a:defRPr/>
            </a:pPr>
            <a:r>
              <a:rPr lang="pl-PL" altLang="pl-PL" sz="1800" dirty="0">
                <a:solidFill>
                  <a:srgbClr val="002060"/>
                </a:solidFill>
              </a:rPr>
              <a:t>cel debaty, </a:t>
            </a:r>
          </a:p>
          <a:p>
            <a:pPr lvl="1">
              <a:defRPr/>
            </a:pPr>
            <a:r>
              <a:rPr lang="pl-PL" altLang="pl-PL" sz="1800" dirty="0">
                <a:solidFill>
                  <a:srgbClr val="002060"/>
                </a:solidFill>
              </a:rPr>
              <a:t>kto wygłosił wystąpienie wprowadzające, </a:t>
            </a:r>
          </a:p>
          <a:p>
            <a:pPr lvl="1">
              <a:defRPr/>
            </a:pPr>
            <a:r>
              <a:rPr lang="pl-PL" altLang="pl-PL" sz="1800" dirty="0">
                <a:solidFill>
                  <a:srgbClr val="002060"/>
                </a:solidFill>
              </a:rPr>
              <a:t>jak przebiegała debata, </a:t>
            </a:r>
          </a:p>
          <a:p>
            <a:pPr lvl="1">
              <a:defRPr/>
            </a:pPr>
            <a:r>
              <a:rPr lang="pl-PL" altLang="pl-PL" sz="1800" dirty="0">
                <a:solidFill>
                  <a:srgbClr val="002060"/>
                </a:solidFill>
              </a:rPr>
              <a:t>co grupa uznaje za najlepsze, co można by zmienić następnym razem, </a:t>
            </a:r>
          </a:p>
          <a:p>
            <a:pPr lvl="1">
              <a:defRPr/>
            </a:pPr>
            <a:r>
              <a:rPr lang="pl-PL" altLang="pl-PL" sz="1800" dirty="0">
                <a:solidFill>
                  <a:srgbClr val="002060"/>
                </a:solidFill>
              </a:rPr>
              <a:t>jakie wnioski zostały wypracowane i przyjęte. </a:t>
            </a:r>
          </a:p>
          <a:p>
            <a:pPr marL="0" lvl="1" indent="0">
              <a:buNone/>
              <a:defRPr/>
            </a:pPr>
            <a:endParaRPr lang="pl-PL" altLang="pl-PL" sz="1800" b="1" dirty="0">
              <a:solidFill>
                <a:srgbClr val="002060"/>
              </a:solidFill>
            </a:endParaRPr>
          </a:p>
          <a:p>
            <a:pPr marL="0" lvl="1" indent="0">
              <a:buNone/>
              <a:defRPr/>
            </a:pPr>
            <a:r>
              <a:rPr lang="pl-PL" altLang="pl-PL" sz="2400" b="1" dirty="0">
                <a:solidFill>
                  <a:srgbClr val="002060"/>
                </a:solidFill>
              </a:rPr>
              <a:t>Każdy zespół przygotuje dokumentację fotograficzną lub filmową, która zostanie pokazana podczas prezentacji. </a:t>
            </a:r>
            <a:r>
              <a:rPr lang="pl-PL" altLang="pl-PL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 </a:t>
            </a:r>
            <a:endParaRPr lang="pl-PL" altLang="pl-PL" sz="2400" b="1" dirty="0">
              <a:solidFill>
                <a:srgbClr val="002060"/>
              </a:solidFill>
            </a:endParaRPr>
          </a:p>
          <a:p>
            <a:pPr>
              <a:defRPr/>
            </a:pPr>
            <a:endParaRPr lang="pl-PL" altLang="pl-PL" sz="2000" dirty="0"/>
          </a:p>
        </p:txBody>
      </p:sp>
    </p:spTree>
    <p:extLst>
      <p:ext uri="{BB962C8B-B14F-4D97-AF65-F5344CB8AC3E}">
        <p14:creationId xmlns:p14="http://schemas.microsoft.com/office/powerpoint/2010/main" val="1583633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>
            <a:extLst>
              <a:ext uri="{FF2B5EF4-FFF2-40B4-BE49-F238E27FC236}">
                <a16:creationId xmlns:a16="http://schemas.microsoft.com/office/drawing/2014/main" id="{2A4820C3-4429-4E74-9C95-F59BD4FDE33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260648"/>
            <a:ext cx="7200800" cy="792088"/>
          </a:xfrm>
        </p:spPr>
        <p:txBody>
          <a:bodyPr/>
          <a:lstStyle/>
          <a:p>
            <a:r>
              <a:rPr lang="pl-PL" altLang="pl-PL" sz="2800" b="1" dirty="0">
                <a:solidFill>
                  <a:srgbClr val="0070C0"/>
                </a:solidFill>
                <a:ea typeface="+mn-ea"/>
              </a:rPr>
              <a:t>PRZYGOTOWANIE I PROWADZENIE – ETAPY</a:t>
            </a:r>
          </a:p>
        </p:txBody>
      </p:sp>
      <p:sp>
        <p:nvSpPr>
          <p:cNvPr id="10243" name="Rectangle 9">
            <a:extLst>
              <a:ext uri="{FF2B5EF4-FFF2-40B4-BE49-F238E27FC236}">
                <a16:creationId xmlns:a16="http://schemas.microsoft.com/office/drawing/2014/main" id="{45190A05-4718-47A9-8C01-BB620AC335F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556792"/>
            <a:ext cx="6912768" cy="3888432"/>
          </a:xfrm>
        </p:spPr>
        <p:txBody>
          <a:bodyPr/>
          <a:lstStyle/>
          <a:p>
            <a:r>
              <a:rPr lang="pl-PL" altLang="pl-PL" dirty="0">
                <a:solidFill>
                  <a:srgbClr val="002060"/>
                </a:solidFill>
              </a:rPr>
              <a:t>Wstępne zaplanowanie debaty</a:t>
            </a:r>
          </a:p>
          <a:p>
            <a:endParaRPr lang="pl-PL" altLang="pl-PL" dirty="0">
              <a:solidFill>
                <a:srgbClr val="002060"/>
              </a:solidFill>
            </a:endParaRPr>
          </a:p>
          <a:p>
            <a:r>
              <a:rPr lang="pl-PL" altLang="pl-PL" dirty="0">
                <a:solidFill>
                  <a:srgbClr val="002060"/>
                </a:solidFill>
              </a:rPr>
              <a:t>Szczegółowe zaplanowanie</a:t>
            </a:r>
          </a:p>
          <a:p>
            <a:endParaRPr lang="pl-PL" altLang="pl-PL" dirty="0">
              <a:solidFill>
                <a:srgbClr val="002060"/>
              </a:solidFill>
            </a:endParaRPr>
          </a:p>
          <a:p>
            <a:r>
              <a:rPr lang="pl-PL" altLang="pl-PL" dirty="0">
                <a:solidFill>
                  <a:srgbClr val="002060"/>
                </a:solidFill>
              </a:rPr>
              <a:t>Przeprowadzenie debaty</a:t>
            </a:r>
          </a:p>
          <a:p>
            <a:endParaRPr lang="pl-PL" altLang="pl-PL" dirty="0">
              <a:solidFill>
                <a:srgbClr val="002060"/>
              </a:solidFill>
            </a:endParaRPr>
          </a:p>
          <a:p>
            <a:r>
              <a:rPr lang="pl-PL" altLang="pl-PL" dirty="0">
                <a:solidFill>
                  <a:srgbClr val="002060"/>
                </a:solidFill>
              </a:rPr>
              <a:t>Podsumowanie </a:t>
            </a:r>
          </a:p>
          <a:p>
            <a:endParaRPr lang="pl-PL" altLang="pl-PL" dirty="0">
              <a:solidFill>
                <a:srgbClr val="002060"/>
              </a:solidFill>
            </a:endParaRPr>
          </a:p>
          <a:p>
            <a:r>
              <a:rPr lang="pl-PL" altLang="pl-PL" dirty="0">
                <a:solidFill>
                  <a:srgbClr val="002060"/>
                </a:solidFill>
              </a:rPr>
              <a:t>Przygotowanie sprawozdania </a:t>
            </a:r>
          </a:p>
        </p:txBody>
      </p:sp>
    </p:spTree>
    <p:extLst>
      <p:ext uri="{BB962C8B-B14F-4D97-AF65-F5344CB8AC3E}">
        <p14:creationId xmlns:p14="http://schemas.microsoft.com/office/powerpoint/2010/main" val="1470889017"/>
      </p:ext>
    </p:extLst>
  </p:cSld>
  <p:clrMapOvr>
    <a:masterClrMapping/>
  </p:clrMapOvr>
</p:sld>
</file>

<file path=ppt/theme/theme1.xml><?xml version="1.0" encoding="utf-8"?>
<a:theme xmlns:a="http://schemas.openxmlformats.org/drawingml/2006/main" name="szablon Radom">
  <a:themeElements>
    <a:clrScheme name="VULCAN j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177C7"/>
      </a:hlink>
      <a:folHlink>
        <a:srgbClr val="6B81B1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kaz2" id="{D746D7F7-8E4F-4F89-9053-461525DB38BA}" vid="{ABACC668-6346-42C8-8BF2-FA9234A877C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MEN slaskie v2</Template>
  <TotalTime>15</TotalTime>
  <Words>668</Words>
  <Application>Microsoft Office PowerPoint</Application>
  <PresentationFormat>Pokaz na ekranie (4:3)</PresentationFormat>
  <Paragraphs>117</Paragraphs>
  <Slides>17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Wingdings</vt:lpstr>
      <vt:lpstr>szablon Radom</vt:lpstr>
      <vt:lpstr>Projekt realizowany pod nadzorem Ministerstwa Edukacji Narodowej    VULCAN kompetencji  w ŚLĄSKICH SAMORZĄDACH</vt:lpstr>
      <vt:lpstr>Zadanie wdrożeniowe - Spotkanie dialogowe  Moduł 2  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  </vt:lpstr>
      <vt:lpstr>Prezentacja programu PowerPoint</vt:lpstr>
      <vt:lpstr>ZADANIE WDROŻENIOWE</vt:lpstr>
      <vt:lpstr>EFEKTYWNE SPOTKANIA</vt:lpstr>
      <vt:lpstr>Cele spotkania dialogowego </vt:lpstr>
      <vt:lpstr>Scenariusz spotkania – ważne pytania </vt:lpstr>
      <vt:lpstr>Prezentacja programu PowerPoint</vt:lpstr>
      <vt:lpstr>PRZYGOTOWANIE I PROWADZENIE – ETAPY</vt:lpstr>
      <vt:lpstr>Plany wstępne</vt:lpstr>
      <vt:lpstr>Plany konkretne</vt:lpstr>
      <vt:lpstr>Plany konkretne</vt:lpstr>
      <vt:lpstr>Realizacja </vt:lpstr>
      <vt:lpstr>Zakończenie, podsumowanie</vt:lpstr>
      <vt:lpstr>Przygotowanie prezentacji </vt:lpstr>
      <vt:lpstr>CZAS!!!!!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realizowany pod nadzorem Ministerstwa Edukacji Narodowej    VULCAN kompetencji  w ŚLĄSKICH SAMORZĄDACH</dc:title>
  <dc:creator>Dorota Tomaszewicz</dc:creator>
  <cp:lastModifiedBy>Kinga Skrzyniarz</cp:lastModifiedBy>
  <cp:revision>6</cp:revision>
  <dcterms:created xsi:type="dcterms:W3CDTF">2018-03-23T16:36:21Z</dcterms:created>
  <dcterms:modified xsi:type="dcterms:W3CDTF">2018-05-25T11:35:00Z</dcterms:modified>
</cp:coreProperties>
</file>